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71" r:id="rId4"/>
    <p:sldId id="266" r:id="rId5"/>
    <p:sldId id="267" r:id="rId6"/>
    <p:sldId id="274" r:id="rId7"/>
    <p:sldId id="27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02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0160D-DB5E-4406-AE3D-661B9013E54B}" type="datetimeFigureOut">
              <a:rPr lang="en-AE" smtClean="0"/>
              <a:t>21/04/2026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59361-F555-481F-999D-D4AEF33B44C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99227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C815-EEFA-46F9-A2E6-58C2CE60C33F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www.iiwcg.com/17th-awctbc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B225-EA7E-4836-896F-3EFE3132DE5B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www.iiwcg.com/17th-awctbc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37CD3-943C-4476-AB81-8997761C0509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www.iiwcg.com/17th-awctbc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E6A0-E345-456C-A1A2-DB75A47DFA2C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www.iiwcg.com/17th-awctbc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FFF4-36AF-4B2C-B686-56BDAB14416A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www.iiwcg.com/17th-awctbc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1ECC0-62BE-433F-AEC9-39CA0AEA7E0F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www.iiwcg.com/17th-awctbc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19205-317A-4DE9-9D13-9C8C9EDFD1EF}" type="datetime1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www.iiwcg.com/17th-awctbc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F271D-CF4B-42AB-BD83-E93410F40BFF}" type="datetime1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www.iiwcg.com/17th-awctbc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40D31-2B73-4A28-99F4-5CAF6C57B33B}" type="datetime1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www.iiwcg.com/17th-awctbc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E873-228C-4C16-A5EB-4D0D435AD159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www.iiwcg.com/17th-awctbc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A02B5-7E21-4B3A-B57E-EF6C7ADC7EE6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www.iiwcg.com/17th-awctbc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DEE9E-9AD3-4B3C-A5CE-81139C076029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www.iiwcg.com/17th-awctbc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936">
              <a:schemeClr val="accent5">
                <a:lumMod val="75000"/>
              </a:schemeClr>
            </a:gs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8963" y="3696855"/>
            <a:ext cx="4946074" cy="1752600"/>
          </a:xfrm>
        </p:spPr>
        <p:txBody>
          <a:bodyPr/>
          <a:lstStyle/>
          <a:p>
            <a:r>
              <a:rPr lang="en-US" sz="4400" b="1" dirty="0">
                <a:solidFill>
                  <a:schemeClr val="bg1"/>
                </a:solidFill>
              </a:rPr>
              <a:t>Topic &gt;&gt;&gt;&gt;&gt;&gt;&gt;&gt;</a:t>
            </a:r>
          </a:p>
          <a:p>
            <a:endParaRPr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2CC8546-7776-4ADF-AAA5-A790BF930EC8}"/>
              </a:ext>
            </a:extLst>
          </p:cNvPr>
          <p:cNvSpPr txBox="1">
            <a:spLocks/>
          </p:cNvSpPr>
          <p:nvPr/>
        </p:nvSpPr>
        <p:spPr>
          <a:xfrm>
            <a:off x="1258454" y="4983709"/>
            <a:ext cx="4946074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</a:rPr>
              <a:t>Presenter Name…………….</a:t>
            </a:r>
          </a:p>
          <a:p>
            <a:pPr algn="l"/>
            <a:r>
              <a:rPr lang="en-US" b="1" dirty="0">
                <a:solidFill>
                  <a:schemeClr val="bg1"/>
                </a:solidFill>
              </a:rPr>
              <a:t>Affiliation………………………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7E4147-01C6-4653-8233-7D1E9A3BE1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998"/>
            <a:ext cx="9144000" cy="33847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BBAAE22-B5F5-4D30-B271-6D3B55159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4639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3614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Disclosure of Conflicts of Interest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525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Disclosure Statement</a:t>
            </a:r>
            <a:endParaRPr lang="en-US" sz="2000" dirty="0"/>
          </a:p>
          <a:p>
            <a:r>
              <a:rPr lang="en-US" sz="2000" dirty="0"/>
              <a:t>☐ I have no relevant financial or non-financial relationships to disclose</a:t>
            </a:r>
            <a:br>
              <a:rPr lang="en-US" sz="2000" dirty="0"/>
            </a:br>
            <a:r>
              <a:rPr lang="en-US" sz="2000" b="1" dirty="0"/>
              <a:t>OR</a:t>
            </a:r>
            <a:endParaRPr lang="en-US" sz="2000" dirty="0"/>
          </a:p>
          <a:p>
            <a:r>
              <a:rPr lang="en-US" sz="2000" dirty="0"/>
              <a:t>☐ I have the following relationships to disclose:</a:t>
            </a:r>
          </a:p>
          <a:p>
            <a:pPr marL="457200" lvl="1" indent="0">
              <a:buNone/>
            </a:pPr>
            <a:r>
              <a:rPr lang="en-US" sz="1800" dirty="0"/>
              <a:t>Advisory Board: __________</a:t>
            </a:r>
          </a:p>
          <a:p>
            <a:pPr marL="457200" lvl="1" indent="0">
              <a:buNone/>
            </a:pPr>
            <a:r>
              <a:rPr lang="en-US" sz="1800" dirty="0"/>
              <a:t>Speaker Honoraria: __________</a:t>
            </a:r>
          </a:p>
          <a:p>
            <a:pPr marL="457200" lvl="1" indent="0">
              <a:buNone/>
            </a:pPr>
            <a:r>
              <a:rPr lang="en-US" sz="1800" dirty="0"/>
              <a:t>Research Grant: __________</a:t>
            </a:r>
          </a:p>
          <a:p>
            <a:endParaRPr lang="en-US" sz="2000" i="1" dirty="0"/>
          </a:p>
          <a:p>
            <a:pPr marL="0" indent="0">
              <a:buNone/>
            </a:pPr>
            <a:r>
              <a:rPr lang="en-US" sz="2000" i="1" dirty="0"/>
              <a:t>This presentation is intended to be scientifically balanced and evidence-based.</a:t>
            </a:r>
          </a:p>
          <a:p>
            <a:pPr marL="0" indent="0">
              <a:buNone/>
            </a:pPr>
            <a:endParaRPr lang="en-US" sz="2000" i="1" dirty="0"/>
          </a:p>
          <a:p>
            <a:r>
              <a:rPr lang="en-US" sz="2000" b="1" i="1" dirty="0">
                <a:solidFill>
                  <a:srgbClr val="FF0000"/>
                </a:solidFill>
              </a:rPr>
              <a:t>Mandatory Slide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A2847-E53A-4511-ABB4-755D67958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www.iiwcg.com/17th-awctbc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744F1B0-40F1-4497-B139-A2DDCC425F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4639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7438"/>
            <a:ext cx="8229600" cy="1143000"/>
          </a:xfrm>
        </p:spPr>
        <p:txBody>
          <a:bodyPr/>
          <a:lstStyle/>
          <a:p>
            <a:r>
              <a:rPr lang="en-US" dirty="0"/>
              <a:t>Learning Objectives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11335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At the end of this presentation, participants will be able to:</a:t>
            </a:r>
          </a:p>
          <a:p>
            <a:r>
              <a:rPr lang="en-US" sz="2400" dirty="0"/>
              <a:t>Describe the current clinical challenges in </a:t>
            </a:r>
            <a:r>
              <a:rPr lang="en-US" sz="2400" b="1" dirty="0"/>
              <a:t>[topic]</a:t>
            </a:r>
            <a:endParaRPr lang="en-US" sz="2400" dirty="0"/>
          </a:p>
          <a:p>
            <a:r>
              <a:rPr lang="en-US" sz="2400" dirty="0"/>
              <a:t>Review evidence-based approaches to </a:t>
            </a:r>
            <a:r>
              <a:rPr lang="en-US" sz="2400" b="1" dirty="0"/>
              <a:t>[intervention/management]</a:t>
            </a:r>
            <a:endParaRPr lang="en-US" sz="2400" dirty="0"/>
          </a:p>
          <a:p>
            <a:r>
              <a:rPr lang="en-US" sz="2400" dirty="0"/>
              <a:t>Apply best-practice recommendations in daily clinical practice</a:t>
            </a:r>
          </a:p>
          <a:p>
            <a:endParaRPr lang="en-US" sz="2400" dirty="0"/>
          </a:p>
          <a:p>
            <a:r>
              <a:rPr lang="en-US" sz="2400" b="1" i="1" dirty="0">
                <a:solidFill>
                  <a:srgbClr val="FF0000"/>
                </a:solidFill>
              </a:rPr>
              <a:t>Mandatory Slide </a:t>
            </a:r>
            <a:endParaRPr lang="en-US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A2847-E53A-4511-ABB4-755D67958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www.iiwcg.com/17th-awctbc</a:t>
            </a:r>
          </a:p>
        </p:txBody>
      </p:sp>
    </p:spTree>
    <p:extLst>
      <p:ext uri="{BB962C8B-B14F-4D97-AF65-F5344CB8AC3E}">
        <p14:creationId xmlns:p14="http://schemas.microsoft.com/office/powerpoint/2010/main" val="64319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FF819F89-03B2-4B83-A714-17B91A69A2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463933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7438"/>
            <a:ext cx="8229600" cy="1143000"/>
          </a:xfrm>
        </p:spPr>
        <p:txBody>
          <a:bodyPr/>
          <a:lstStyle/>
          <a:p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A2847-E53A-4511-ABB4-755D67958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www.iiwcg.com/17th-awctbc</a:t>
            </a:r>
          </a:p>
        </p:txBody>
      </p:sp>
    </p:spTree>
    <p:extLst>
      <p:ext uri="{BB962C8B-B14F-4D97-AF65-F5344CB8AC3E}">
        <p14:creationId xmlns:p14="http://schemas.microsoft.com/office/powerpoint/2010/main" val="1912154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BF81E88-5590-4C0E-9F37-64792CC628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9144000" cy="6463933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7438"/>
            <a:ext cx="8229600" cy="1143000"/>
          </a:xfrm>
        </p:spPr>
        <p:txBody>
          <a:bodyPr/>
          <a:lstStyle/>
          <a:p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A2847-E53A-4511-ABB4-755D67958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www.iiwcg.com/17th-awctbc</a:t>
            </a:r>
          </a:p>
        </p:txBody>
      </p:sp>
    </p:spTree>
    <p:extLst>
      <p:ext uri="{BB962C8B-B14F-4D97-AF65-F5344CB8AC3E}">
        <p14:creationId xmlns:p14="http://schemas.microsoft.com/office/powerpoint/2010/main" val="1476673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BF81E88-5590-4C0E-9F37-64792CC628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9144000" cy="6463933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7438"/>
            <a:ext cx="8229600" cy="1143000"/>
          </a:xfrm>
        </p:spPr>
        <p:txBody>
          <a:bodyPr/>
          <a:lstStyle/>
          <a:p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A2847-E53A-4511-ABB4-755D67958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www.iiwcg.com/17th-awctbc</a:t>
            </a:r>
          </a:p>
        </p:txBody>
      </p:sp>
    </p:spTree>
    <p:extLst>
      <p:ext uri="{BB962C8B-B14F-4D97-AF65-F5344CB8AC3E}">
        <p14:creationId xmlns:p14="http://schemas.microsoft.com/office/powerpoint/2010/main" val="2051147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138C969-317A-41C6-B7EB-12495471F1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4639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7438"/>
            <a:ext cx="8229600" cy="1143000"/>
          </a:xfrm>
        </p:spPr>
        <p:txBody>
          <a:bodyPr/>
          <a:lstStyle/>
          <a:p>
            <a:r>
              <a:rPr lang="en-US" dirty="0"/>
              <a:t>References</a:t>
            </a:r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A2847-E53A-4511-ABB4-755D67958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www.iiwcg.com/17th-awctbc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1FCC8AB-7276-4E3D-852E-D7C1F81D01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06438" y="3153943"/>
            <a:ext cx="588832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Author et al. 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Journal Name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Year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Guideline Organization. 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Title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Year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Relevant clinical trial or review</a:t>
            </a:r>
          </a:p>
        </p:txBody>
      </p:sp>
    </p:spTree>
    <p:extLst>
      <p:ext uri="{BB962C8B-B14F-4D97-AF65-F5344CB8AC3E}">
        <p14:creationId xmlns:p14="http://schemas.microsoft.com/office/powerpoint/2010/main" val="4034733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165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Disclosure of Conflicts of Interest</vt:lpstr>
      <vt:lpstr>Learning Objectives</vt:lpstr>
      <vt:lpstr>PowerPoint Presentation</vt:lpstr>
      <vt:lpstr>PowerPoint Presentation</vt:lpstr>
      <vt:lpstr>PowerPoint Presentation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DELL</dc:creator>
  <cp:keywords/>
  <dc:description>generated using python-pptx</dc:description>
  <cp:lastModifiedBy>WUWHS</cp:lastModifiedBy>
  <cp:revision>17</cp:revision>
  <dcterms:created xsi:type="dcterms:W3CDTF">2013-01-27T09:14:16Z</dcterms:created>
  <dcterms:modified xsi:type="dcterms:W3CDTF">2026-04-21T06:41:54Z</dcterms:modified>
  <cp:category/>
</cp:coreProperties>
</file>